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7099300" cy="102346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992C74-5217-461A-AE7A-44AD1324A2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69E6FC-571E-4FC0-AAAB-37A242D4A3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8A3091-46A9-4EAE-80D2-5274D4BCFA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895E13-A0B3-4BB8-BE29-487F340F80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3A89E2-7B02-4F73-9ABD-87749E5379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714FAB-556A-43F5-8E04-705564AE7A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73F363-27AB-4C36-BF30-5E2BAE4C37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AAF6DE-3ECA-4AD2-8F84-AD374B7693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18D973-05CD-464B-8999-A79F6B64BF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C36D0A-DC42-4903-93A1-23DB7172E4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CB6CBE-9CC7-4A0F-968F-23680CA8B9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D8A895-A633-4FB8-8C00-56AA520F4C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0F4564-79BF-4BBE-A8C5-A62EFB482E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3E9F1131-B24E-4201-959A-F21BFFE701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bg-BG" dirty="0" smtClean="0"/>
              <a:t>ЛИКВИДАЦИЯ МО и ОМИ 1</a:t>
            </a:r>
            <a:r>
              <a:rPr lang="en-US" dirty="0" smtClean="0"/>
              <a:t>0</a:t>
            </a:r>
            <a:r>
              <a:rPr lang="bg-BG" dirty="0" smtClean="0"/>
              <a:t>.09.201</a:t>
            </a:r>
            <a:r>
              <a:rPr lang="en-US" dirty="0" smtClean="0"/>
              <a:t>4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794"/>
          <p:cNvSpPr>
            <a:spLocks noGrp="1" noChangeArrowheads="1"/>
          </p:cNvSpPr>
          <p:nvPr>
            <p:ph type="title"/>
          </p:nvPr>
        </p:nvSpPr>
        <p:spPr>
          <a:xfrm>
            <a:off x="6480175" y="0"/>
            <a:ext cx="2663825" cy="1412875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 eaLnBrk="1" hangingPunct="1"/>
            <a:r>
              <a:rPr lang="bg-BG" sz="2400" smtClean="0">
                <a:solidFill>
                  <a:srgbClr val="FF3300"/>
                </a:solidFill>
              </a:rPr>
              <a:t>ф.н. </a:t>
            </a:r>
            <a:r>
              <a:rPr lang="en-US" sz="2400" smtClean="0">
                <a:solidFill>
                  <a:srgbClr val="FF3300"/>
                </a:solidFill>
              </a:rPr>
              <a:t># #...# p q</a:t>
            </a:r>
            <a:r>
              <a:rPr lang="bg-BG" sz="2400" smtClean="0"/>
              <a:t/>
            </a:r>
            <a:br>
              <a:rPr lang="bg-BG" sz="2400" smtClean="0"/>
            </a:br>
            <a:r>
              <a:rPr lang="bg-BG" sz="2400" smtClean="0"/>
              <a:t>Пресметнете:</a:t>
            </a:r>
            <a:r>
              <a:rPr lang="en-US" sz="2400" smtClean="0"/>
              <a:t/>
            </a:r>
            <a:br>
              <a:rPr lang="en-US" sz="2400" smtClean="0"/>
            </a:br>
            <a:r>
              <a:rPr lang="en-US" sz="2400" smtClean="0">
                <a:solidFill>
                  <a:srgbClr val="FF3300"/>
                </a:solidFill>
              </a:rPr>
              <a:t>P</a:t>
            </a:r>
            <a:r>
              <a:rPr lang="en-US" sz="2400" smtClean="0"/>
              <a:t>=p+1; </a:t>
            </a:r>
            <a:r>
              <a:rPr lang="en-US" sz="2400" smtClean="0">
                <a:solidFill>
                  <a:srgbClr val="FF3300"/>
                </a:solidFill>
              </a:rPr>
              <a:t>Q</a:t>
            </a:r>
            <a:r>
              <a:rPr lang="en-US" sz="2400" smtClean="0"/>
              <a:t>=q+1</a:t>
            </a:r>
          </a:p>
        </p:txBody>
      </p:sp>
      <p:graphicFrame>
        <p:nvGraphicFramePr>
          <p:cNvPr id="4039" name="Group 967"/>
          <p:cNvGraphicFramePr>
            <a:graphicFrameLocks noGrp="1"/>
          </p:cNvGraphicFramePr>
          <p:nvPr>
            <p:ph idx="1"/>
          </p:nvPr>
        </p:nvGraphicFramePr>
        <p:xfrm>
          <a:off x="280988" y="1624013"/>
          <a:ext cx="3168650" cy="1887856"/>
        </p:xfrm>
        <a:graphic>
          <a:graphicData uri="http://schemas.openxmlformats.org/drawingml/2006/table">
            <a:tbl>
              <a:tblPr/>
              <a:tblGrid>
                <a:gridCol w="812800"/>
                <a:gridCol w="812800"/>
                <a:gridCol w="819150"/>
                <a:gridCol w="723900"/>
              </a:tblGrid>
              <a:tr h="62388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388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C=</a:t>
                      </a: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388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49" name="Text Box 798"/>
          <p:cNvSpPr txBox="1">
            <a:spLocks noChangeArrowheads="1"/>
          </p:cNvSpPr>
          <p:nvPr/>
        </p:nvSpPr>
        <p:spPr bwMode="auto">
          <a:xfrm>
            <a:off x="468313" y="188913"/>
            <a:ext cx="5183187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bg-BG">
                <a:latin typeface="Times New Roman" pitchFamily="18" charset="0"/>
              </a:rPr>
              <a:t>Задача 1</a:t>
            </a:r>
            <a:r>
              <a:rPr lang="en-US">
                <a:latin typeface="Times New Roman" pitchFamily="18" charset="0"/>
              </a:rPr>
              <a:t>.</a:t>
            </a:r>
            <a:r>
              <a:rPr lang="bg-BG">
                <a:latin typeface="Times New Roman" pitchFamily="18" charset="0"/>
              </a:rPr>
              <a:t> Решете транспортната задача</a:t>
            </a:r>
            <a:br>
              <a:rPr lang="bg-BG">
                <a:latin typeface="Times New Roman" pitchFamily="18" charset="0"/>
              </a:rPr>
            </a:br>
            <a:r>
              <a:rPr lang="bg-BG">
                <a:latin typeface="Times New Roman" pitchFamily="18" charset="0"/>
              </a:rPr>
              <a:t>с матрица на разходите С и наличности</a:t>
            </a:r>
            <a:br>
              <a:rPr lang="bg-BG">
                <a:latin typeface="Times New Roman" pitchFamily="18" charset="0"/>
              </a:rPr>
            </a:br>
            <a:r>
              <a:rPr lang="en-US" sz="2000">
                <a:latin typeface="Times New Roman" pitchFamily="18" charset="0"/>
              </a:rPr>
              <a:t>a = </a:t>
            </a:r>
            <a:r>
              <a:rPr lang="bg-BG" sz="2000">
                <a:latin typeface="Times New Roman" pitchFamily="18" charset="0"/>
              </a:rPr>
              <a:t>(</a:t>
            </a:r>
            <a:r>
              <a:rPr lang="en-US" sz="2000">
                <a:latin typeface="Times New Roman" pitchFamily="18" charset="0"/>
              </a:rPr>
              <a:t>19, 13, 8</a:t>
            </a:r>
            <a:r>
              <a:rPr lang="bg-BG" sz="2000">
                <a:latin typeface="Times New Roman" pitchFamily="18" charset="0"/>
              </a:rPr>
              <a:t>)</a:t>
            </a:r>
            <a:r>
              <a:rPr lang="en-US" sz="2000">
                <a:latin typeface="Times New Roman" pitchFamily="18" charset="0"/>
              </a:rPr>
              <a:t> </a:t>
            </a:r>
            <a:r>
              <a:rPr lang="bg-BG" sz="2000">
                <a:latin typeface="Times New Roman" pitchFamily="18" charset="0"/>
              </a:rPr>
              <a:t>и</a:t>
            </a:r>
            <a:r>
              <a:rPr lang="en-US" sz="2400">
                <a:latin typeface="Times New Roman" pitchFamily="18" charset="0"/>
              </a:rPr>
              <a:t> </a:t>
            </a:r>
            <a:r>
              <a:rPr lang="bg-BG">
                <a:latin typeface="Times New Roman" pitchFamily="18" charset="0"/>
              </a:rPr>
              <a:t>потребности </a:t>
            </a:r>
            <a:r>
              <a:rPr lang="en-US" sz="2000">
                <a:latin typeface="Times New Roman" pitchFamily="18" charset="0"/>
              </a:rPr>
              <a:t>b = </a:t>
            </a:r>
            <a:r>
              <a:rPr lang="bg-BG" sz="2000">
                <a:latin typeface="Times New Roman" pitchFamily="18" charset="0"/>
              </a:rPr>
              <a:t>(</a:t>
            </a:r>
            <a:r>
              <a:rPr lang="en-US" sz="2000">
                <a:latin typeface="Times New Roman" pitchFamily="18" charset="0"/>
              </a:rPr>
              <a:t>18, 15, 17</a:t>
            </a:r>
            <a:r>
              <a:rPr lang="bg-BG" sz="2000">
                <a:latin typeface="Times New Roman" pitchFamily="18" charset="0"/>
              </a:rPr>
              <a:t>).</a:t>
            </a:r>
            <a:endParaRPr lang="bg-BG">
              <a:latin typeface="Times New Roman" pitchFamily="18" charset="0"/>
            </a:endParaRPr>
          </a:p>
        </p:txBody>
      </p:sp>
      <p:sp>
        <p:nvSpPr>
          <p:cNvPr id="1050" name="Rectangle 810"/>
          <p:cNvSpPr>
            <a:spLocks noChangeArrowheads="1"/>
          </p:cNvSpPr>
          <p:nvPr/>
        </p:nvSpPr>
        <p:spPr bwMode="auto">
          <a:xfrm>
            <a:off x="0" y="28003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026" name="Object 809"/>
          <p:cNvGraphicFramePr>
            <a:graphicFrameLocks noChangeAspect="1"/>
          </p:cNvGraphicFramePr>
          <p:nvPr/>
        </p:nvGraphicFramePr>
        <p:xfrm>
          <a:off x="3851275" y="1844675"/>
          <a:ext cx="4979988" cy="2495550"/>
        </p:xfrm>
        <a:graphic>
          <a:graphicData uri="http://schemas.openxmlformats.org/presentationml/2006/ole">
            <p:oleObj spid="_x0000_s1026" name="Equation" r:id="rId3" imgW="3035160" imgH="1600200" progId="Equation.DSMT4">
              <p:embed/>
            </p:oleObj>
          </a:graphicData>
        </a:graphic>
      </p:graphicFrame>
      <p:sp>
        <p:nvSpPr>
          <p:cNvPr id="1051" name="Text Box 811"/>
          <p:cNvSpPr txBox="1">
            <a:spLocks noChangeArrowheads="1"/>
          </p:cNvSpPr>
          <p:nvPr/>
        </p:nvSpPr>
        <p:spPr bwMode="auto">
          <a:xfrm>
            <a:off x="5508625" y="1412875"/>
            <a:ext cx="36353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bg-BG">
                <a:latin typeface="Times New Roman" pitchFamily="18" charset="0"/>
              </a:rPr>
              <a:t>Задача 2</a:t>
            </a:r>
            <a:r>
              <a:rPr lang="en-US">
                <a:latin typeface="Times New Roman" pitchFamily="18" charset="0"/>
              </a:rPr>
              <a:t>. </a:t>
            </a:r>
            <a:r>
              <a:rPr lang="bg-BG">
                <a:latin typeface="Times New Roman" pitchFamily="18" charset="0"/>
              </a:rPr>
              <a:t>Решете следната ОЗЛО</a:t>
            </a:r>
            <a:endParaRPr lang="en-US">
              <a:latin typeface="Times New Roman" pitchFamily="18" charset="0"/>
            </a:endParaRPr>
          </a:p>
        </p:txBody>
      </p:sp>
      <p:sp>
        <p:nvSpPr>
          <p:cNvPr id="1052" name="Text Box 918"/>
          <p:cNvSpPr txBox="1">
            <a:spLocks noChangeArrowheads="1"/>
          </p:cNvSpPr>
          <p:nvPr/>
        </p:nvSpPr>
        <p:spPr bwMode="auto">
          <a:xfrm>
            <a:off x="1258888" y="4724400"/>
            <a:ext cx="60499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graphicFrame>
        <p:nvGraphicFramePr>
          <p:cNvPr id="4035" name="Group 963"/>
          <p:cNvGraphicFramePr>
            <a:graphicFrameLocks noGrp="1"/>
          </p:cNvGraphicFramePr>
          <p:nvPr/>
        </p:nvGraphicFramePr>
        <p:xfrm>
          <a:off x="2771775" y="4508500"/>
          <a:ext cx="6096000" cy="2072640"/>
        </p:xfrm>
        <a:graphic>
          <a:graphicData uri="http://schemas.openxmlformats.org/drawingml/2006/table">
            <a:tbl>
              <a:tblPr/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 цех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</a:rPr>
                        <a:t>P+4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14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 цех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</a:rPr>
                        <a:t>Q+3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17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цех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P+Q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90" name="Text Box 964"/>
          <p:cNvSpPr txBox="1">
            <a:spLocks noChangeArrowheads="1"/>
          </p:cNvSpPr>
          <p:nvPr/>
        </p:nvSpPr>
        <p:spPr bwMode="auto">
          <a:xfrm>
            <a:off x="179388" y="4508500"/>
            <a:ext cx="2447925" cy="207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bg-BG">
                <a:latin typeface="Times New Roman" pitchFamily="18" charset="0"/>
              </a:rPr>
              <a:t>Задача </a:t>
            </a:r>
            <a:r>
              <a:rPr lang="en-US">
                <a:latin typeface="Times New Roman" pitchFamily="18" charset="0"/>
              </a:rPr>
              <a:t>3</a:t>
            </a:r>
            <a:r>
              <a:rPr lang="bg-BG">
                <a:latin typeface="Times New Roman" pitchFamily="18" charset="0"/>
              </a:rPr>
              <a:t>. Намерете оптималното разположение на </a:t>
            </a:r>
            <a:r>
              <a:rPr lang="en-US">
                <a:latin typeface="Times New Roman" pitchFamily="18" charset="0"/>
              </a:rPr>
              <a:t>4</a:t>
            </a:r>
            <a:r>
              <a:rPr lang="bg-BG">
                <a:latin typeface="Times New Roman" pitchFamily="18" charset="0"/>
              </a:rPr>
              <a:t> машини в три цеха, ако ефективността им е дадена с таблицата.</a:t>
            </a:r>
            <a:endParaRPr lang="en-US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84</Words>
  <Application>Microsoft Office PowerPoint</Application>
  <PresentationFormat>On-screen Show (4:3)</PresentationFormat>
  <Paragraphs>38</Paragraphs>
  <Slides>2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Times New Roman</vt:lpstr>
      <vt:lpstr>Default Design</vt:lpstr>
      <vt:lpstr>MathType 6.0 Equation</vt:lpstr>
      <vt:lpstr>ЛИКВИДАЦИЯ МО и ОМИ 10.09.2014</vt:lpstr>
      <vt:lpstr>ф.н. # #...# p q Пресметнете: P=p+1; Q=q+1</vt:lpstr>
    </vt:vector>
  </TitlesOfParts>
  <Company>h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FMI</dc:creator>
  <cp:lastModifiedBy>dtb</cp:lastModifiedBy>
  <cp:revision>18</cp:revision>
  <dcterms:created xsi:type="dcterms:W3CDTF">2013-02-05T07:27:39Z</dcterms:created>
  <dcterms:modified xsi:type="dcterms:W3CDTF">2014-09-10T09:29:55Z</dcterms:modified>
</cp:coreProperties>
</file>